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5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0080625" cy="7559675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8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E693580-72AC-4157-890C-2CF41B082CF0}" type="slidenum">
              <a:t>‹#›</a:t>
            </a:fld>
            <a:endParaRPr lang="en-US" sz="14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46BA380-89A3-405D-8100-61B802FD9EB1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Joke about sticking the cd upside down in a 5 1/4” disk drive and it installing...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Hardware recommendations...the point is to use RAID 1.</a:t>
            </a:r>
          </a:p>
          <a:p>
            <a:pPr lvl="0"/>
            <a:r>
              <a:rPr lang="en-US"/>
              <a:t>The server name being identical flys in the face of networking 101...but Mac clients like srv records in DNS.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Add Image of Distributed vs Client Server from BZR website.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TortoiseSVN is the Gold Standard by which other graphical clients are judged.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Easy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Fast</a:t>
            </a:r>
          </a:p>
          <a:p>
            <a:pPr lvl="0"/>
            <a:r>
              <a:rPr lang="en-US"/>
              <a:t>SCPlugin has a few issues</a:t>
            </a:r>
          </a:p>
          <a:p>
            <a:pPr lvl="0"/>
            <a:r>
              <a:rPr lang="en-US"/>
              <a:t>RabbitVC is a new GoogleCode project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Plugin for Nautilus</a:t>
            </a:r>
          </a:p>
          <a:p>
            <a:pPr lvl="0"/>
            <a:r>
              <a:rPr lang="en-US"/>
              <a:t>KDESVN is integrated with Konqueror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Worked very well in KDE 3.5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Works alright in KDE4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Don't know what the status is with Dolphin integration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Image is of Subversive in Eclipse...taken from Subversive website.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/>
            <a:r>
              <a:rPr lang="en-US"/>
              <a:t>DNS Configured Screenshot goes here</a:t>
            </a:r>
          </a:p>
          <a:p>
            <a:pPr lvl="0"/>
            <a:r>
              <a:rPr lang="en-US"/>
              <a:t>DNS SRV records primarily for Bonjour and other network browsers, to point them to services.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If you want to use LDAP, you need to configure Certificate Services so your system has an LDAPs connection, and you need to configure AD to accept LDAP connections over ssl.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Also need to create an AD principle to read the LDAP entries, and you need to create the appropriate permissions.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8DD1F-B390-4E55-9DA5-A0B1873489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1F31F-35F0-4B12-B3F6-718C57802B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2EF6D5-3A63-42A9-8A48-8EDF9D12B0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204036-0BB1-4DDB-B359-59137728AE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 lvl="0"/>
            <a:fld id="{4D7BF809-C415-4690-859C-D886CF3A6D7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734EC5-7CD2-4D77-8248-E19C3DE50F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483C50-EF2A-4A73-BBA9-807E1E57D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08745-B771-405A-82C2-2A9110FF14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8D5933-9E74-47D0-BFD0-AF27B02C8A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21FB3-478E-4819-9B46-B975C86EC0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D41CCB-4C18-4367-BD74-10392A4A36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F8EE7D41-71D4-4033-AC62-32AE2497F93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togeek.com/howto/ubuntu/change-ubuntu-server-from-dhcp-to-a-static-ip-addres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buntuforums.org/showthread.php?t=2807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ichele.pupazzo.org/diary/?p=4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9650" y="2714625"/>
            <a:ext cx="9070975" cy="11715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>
                <a:latin typeface="Arial Narrow" pitchFamily="34"/>
              </a:rPr>
              <a:t>L.A.S.T. (Linux Apache Subversion </a:t>
            </a:r>
            <a:r>
              <a:rPr lang="en-US" b="1" dirty="0" err="1">
                <a:latin typeface="Arial Narrow" pitchFamily="34"/>
              </a:rPr>
              <a:t>Trac</a:t>
            </a:r>
            <a:r>
              <a:rPr lang="en-US" b="1" dirty="0">
                <a:latin typeface="Arial Narrow" pitchFamily="34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latin typeface="Arial Narrow" pitchFamily="34"/>
              </a:rPr>
              <a:t>Version Control and Project Management for Workgroups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5943600"/>
            <a:ext cx="5211763" cy="1455738"/>
          </a:xfrm>
        </p:spPr>
        <p:txBody>
          <a:bodyPr anchor="ctr">
            <a:normAutofit lnSpcReduction="1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en-US" sz="2800"/>
              <a:t>Scott Grizzard</a:t>
            </a:r>
          </a:p>
          <a:p>
            <a:pPr marL="0" lvl="0" indent="0" algn="l">
              <a:buNone/>
            </a:pPr>
            <a:r>
              <a:rPr lang="en-US" sz="2800"/>
              <a:t>scott@scottgrizzard.net</a:t>
            </a:r>
          </a:p>
          <a:p>
            <a:pPr marL="0" lvl="0" indent="0" algn="l">
              <a:buNone/>
            </a:pPr>
            <a:r>
              <a:rPr lang="en-US" sz="2800"/>
              <a:t>http://www.scottgrizzard.net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95640" y="838439"/>
            <a:ext cx="761759" cy="761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9650" y="200025"/>
            <a:ext cx="9070975" cy="11715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Configure the Firewall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71600"/>
            <a:ext cx="4427538" cy="5924550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z="1600" dirty="0"/>
              <a:t>Red to Yellow</a:t>
            </a:r>
          </a:p>
          <a:p>
            <a:pPr lvl="1" rtl="0" hangingPunct="0"/>
            <a:r>
              <a:rPr lang="en-US" sz="1500" dirty="0"/>
              <a:t>HTTP (80/TCP)</a:t>
            </a:r>
          </a:p>
          <a:p>
            <a:pPr lvl="1" rtl="0" hangingPunct="0"/>
            <a:r>
              <a:rPr lang="en-US" sz="1500" dirty="0"/>
              <a:t>HTTPs (443/TCP)</a:t>
            </a:r>
          </a:p>
          <a:p>
            <a:pPr lvl="1" rtl="0" hangingPunct="0"/>
            <a:r>
              <a:rPr lang="en-US" sz="1500" dirty="0"/>
              <a:t>Close all Others</a:t>
            </a:r>
          </a:p>
          <a:p>
            <a:pPr lvl="0"/>
            <a:r>
              <a:rPr lang="en-US" sz="1600" dirty="0"/>
              <a:t>Yellow to Red</a:t>
            </a:r>
          </a:p>
          <a:p>
            <a:pPr lvl="1" rtl="0" hangingPunct="0"/>
            <a:r>
              <a:rPr lang="en-US" sz="1500" dirty="0"/>
              <a:t>SMTP (25/TCP if using mail</a:t>
            </a:r>
            <a:r>
              <a:rPr lang="en-US" sz="1500" dirty="0" smtClean="0"/>
              <a:t>)</a:t>
            </a:r>
          </a:p>
          <a:p>
            <a:pPr lvl="1" rtl="0" hangingPunct="0"/>
            <a:r>
              <a:rPr lang="en-US" sz="1500" dirty="0" smtClean="0"/>
              <a:t>HTTP (80/TCP for APT)</a:t>
            </a:r>
            <a:endParaRPr lang="en-US" sz="1500" dirty="0"/>
          </a:p>
          <a:p>
            <a:pPr lvl="0"/>
            <a:r>
              <a:rPr lang="en-US" sz="1600" dirty="0"/>
              <a:t>Yellow to Green Server</a:t>
            </a:r>
          </a:p>
          <a:p>
            <a:pPr lvl="1" rtl="0" hangingPunct="0"/>
            <a:r>
              <a:rPr lang="en-US" sz="1500" dirty="0"/>
              <a:t>DNS (53/UDP/TCP)</a:t>
            </a:r>
          </a:p>
          <a:p>
            <a:pPr lvl="1" rtl="0" hangingPunct="0"/>
            <a:r>
              <a:rPr lang="en-US" sz="1500" dirty="0"/>
              <a:t>Kerberos (88/UDP/TCP)</a:t>
            </a:r>
          </a:p>
          <a:p>
            <a:pPr lvl="1" rtl="0" hangingPunct="0"/>
            <a:r>
              <a:rPr lang="en-US" sz="1500" dirty="0"/>
              <a:t>Samba (445/TCP/UDP)</a:t>
            </a:r>
          </a:p>
          <a:p>
            <a:pPr lvl="1" rtl="0" hangingPunct="0"/>
            <a:r>
              <a:rPr lang="en-US" sz="1500" dirty="0"/>
              <a:t>NTP (123/UDP)</a:t>
            </a:r>
          </a:p>
          <a:p>
            <a:pPr lvl="0"/>
            <a:r>
              <a:rPr lang="en-US" sz="1600" dirty="0"/>
              <a:t>Green to Yellow</a:t>
            </a:r>
          </a:p>
          <a:p>
            <a:pPr lvl="1" rtl="0" hangingPunct="0"/>
            <a:r>
              <a:rPr lang="en-US" sz="1500" dirty="0"/>
              <a:t>SSH (22/TCP)</a:t>
            </a:r>
          </a:p>
          <a:p>
            <a:pPr lvl="1" rtl="0" hangingPunct="0"/>
            <a:r>
              <a:rPr lang="en-US" sz="1500" dirty="0"/>
              <a:t>Kerberos</a:t>
            </a:r>
          </a:p>
          <a:p>
            <a:pPr lvl="1" rtl="0" hangingPunct="0"/>
            <a:r>
              <a:rPr lang="en-US" sz="1500" dirty="0"/>
              <a:t>HTTP &amp; HTTPS</a:t>
            </a:r>
          </a:p>
          <a:p>
            <a:pPr lvl="1" rtl="0" hangingPunct="0"/>
            <a:r>
              <a:rPr lang="en-US" sz="1500" dirty="0"/>
              <a:t>Samba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Ubuntu LTS?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911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dirty="0"/>
              <a:t>Easy to Install</a:t>
            </a:r>
          </a:p>
          <a:p>
            <a:pPr lvl="0"/>
            <a:r>
              <a:rPr lang="en-US" dirty="0" err="1"/>
              <a:t>Trac</a:t>
            </a:r>
            <a:r>
              <a:rPr lang="en-US" dirty="0"/>
              <a:t> and Subversion in Repositories</a:t>
            </a:r>
          </a:p>
          <a:p>
            <a:pPr lvl="0"/>
            <a:r>
              <a:rPr lang="en-US" dirty="0"/>
              <a:t>Latest version of Samba, containing new AD integration tools</a:t>
            </a:r>
          </a:p>
          <a:p>
            <a:pPr lvl="0"/>
            <a:r>
              <a:rPr lang="en-US" dirty="0"/>
              <a:t>Good, solid enterprise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Install Ubuntu 10.04 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911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z="2600" dirty="0"/>
              <a:t>Hardware Recommendations:</a:t>
            </a:r>
          </a:p>
          <a:p>
            <a:pPr lvl="1" rtl="0" hangingPunct="0"/>
            <a:r>
              <a:rPr lang="en-US" sz="2400" dirty="0"/>
              <a:t>Something with a 1.0GHz processor, 512M RAM, and Gigabit networking.</a:t>
            </a:r>
          </a:p>
          <a:p>
            <a:pPr lvl="1" rtl="0" hangingPunct="0"/>
            <a:r>
              <a:rPr lang="en-US" sz="2400" dirty="0"/>
              <a:t>Two IDENTICAL hard drives</a:t>
            </a:r>
          </a:p>
          <a:p>
            <a:pPr lvl="0"/>
            <a:r>
              <a:rPr lang="en-US" sz="2600" dirty="0"/>
              <a:t>Insert CD, and choose all the default options except:</a:t>
            </a:r>
          </a:p>
          <a:p>
            <a:pPr lvl="1" rtl="0" hangingPunct="0"/>
            <a:r>
              <a:rPr lang="en-US" sz="2400" dirty="0"/>
              <a:t>When you configure the network, try to use the same name that you intend the server to have from the outside...i.e., </a:t>
            </a:r>
            <a:r>
              <a:rPr lang="en-US" sz="2400" dirty="0">
                <a:latin typeface="Courier New" pitchFamily="49"/>
              </a:rPr>
              <a:t>svn.testdomain.scottgrizzard.com</a:t>
            </a:r>
          </a:p>
          <a:p>
            <a:pPr lvl="1" rtl="0" hangingPunct="0"/>
            <a:r>
              <a:rPr lang="en-US" sz="2400" dirty="0">
                <a:latin typeface="Arial" pitchFamily="34"/>
              </a:rPr>
              <a:t>Use </a:t>
            </a:r>
            <a:r>
              <a:rPr lang="en-US" sz="2400" dirty="0" err="1">
                <a:latin typeface="Courier New" pitchFamily="49"/>
              </a:rPr>
              <a:t>localadmin</a:t>
            </a:r>
            <a:r>
              <a:rPr lang="en-US" sz="2400" dirty="0">
                <a:latin typeface="Arial" pitchFamily="34"/>
              </a:rPr>
              <a:t> as the username</a:t>
            </a:r>
          </a:p>
          <a:p>
            <a:pPr lvl="1" rtl="0" hangingPunct="0"/>
            <a:r>
              <a:rPr lang="en-US" sz="2400" dirty="0">
                <a:latin typeface="Arial" pitchFamily="34"/>
              </a:rPr>
              <a:t>Do not configure any additional services for this server</a:t>
            </a:r>
          </a:p>
          <a:p>
            <a:pPr lvl="1" rtl="0" hangingPunct="0"/>
            <a:r>
              <a:rPr lang="en-US" sz="2400" dirty="0">
                <a:latin typeface="Arial" pitchFamily="34"/>
              </a:rPr>
              <a:t>Do not configure automatic updates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9650" y="122238"/>
            <a:ext cx="9070975" cy="79692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Configure </a:t>
            </a:r>
            <a:r>
              <a:rPr lang="en-US" dirty="0" err="1"/>
              <a:t>Ubuntu</a:t>
            </a:r>
            <a:r>
              <a:rPr lang="en-US" dirty="0"/>
              <a:t>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60438"/>
            <a:ext cx="9072563" cy="6389687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z="2000" dirty="0"/>
              <a:t>Install </a:t>
            </a:r>
            <a:r>
              <a:rPr lang="en-US" sz="2000" dirty="0" err="1"/>
              <a:t>etckeeper</a:t>
            </a:r>
            <a:r>
              <a:rPr lang="en-US" sz="2000" dirty="0"/>
              <a:t> to keep track of configurations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apt-get install </a:t>
            </a:r>
            <a:r>
              <a:rPr lang="en-US" sz="1800" dirty="0" err="1">
                <a:latin typeface="Courier New" pitchFamily="49"/>
              </a:rPr>
              <a:t>etckeeper</a:t>
            </a:r>
            <a:endParaRPr lang="en-US" sz="1800" dirty="0">
              <a:latin typeface="Courier New" pitchFamily="49"/>
            </a:endParaRP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</a:t>
            </a:r>
            <a:r>
              <a:rPr lang="en-US" sz="1800" dirty="0" err="1">
                <a:latin typeface="Courier New" pitchFamily="49"/>
              </a:rPr>
              <a:t>etckeeper</a:t>
            </a:r>
            <a:r>
              <a:rPr lang="en-US" sz="1800" dirty="0">
                <a:latin typeface="Courier New" pitchFamily="49"/>
              </a:rPr>
              <a:t> init</a:t>
            </a:r>
          </a:p>
          <a:p>
            <a:pPr lvl="0"/>
            <a:r>
              <a:rPr lang="en-US" sz="2000" dirty="0" err="1"/>
              <a:t>Configrue</a:t>
            </a:r>
            <a:r>
              <a:rPr lang="en-US" sz="2000" dirty="0"/>
              <a:t> Static IP Address if Needed according to </a:t>
            </a:r>
            <a:r>
              <a:rPr lang="en-US" sz="1400" dirty="0">
                <a:hlinkClick r:id="rId3"/>
              </a:rPr>
              <a:t>http://www.howtogeek.com/howto/ubuntu/change-ubuntu-server-from-dhcp-to-a-static-ip-address/</a:t>
            </a:r>
          </a:p>
          <a:p>
            <a:pPr lvl="1" rtl="0" hangingPunct="0"/>
            <a:r>
              <a:rPr lang="en-US" sz="1800" dirty="0"/>
              <a:t>Note: </a:t>
            </a:r>
            <a:r>
              <a:rPr lang="en-US" sz="1800" dirty="0" err="1"/>
              <a:t>dhcp</a:t>
            </a:r>
            <a:r>
              <a:rPr lang="en-US" sz="1800" dirty="0"/>
              <a:t>-client now called dhcp3-client</a:t>
            </a:r>
          </a:p>
          <a:p>
            <a:pPr lvl="0"/>
            <a:r>
              <a:rPr lang="en-US" sz="2000" dirty="0"/>
              <a:t>Install </a:t>
            </a:r>
            <a:r>
              <a:rPr lang="en-US" sz="2000" dirty="0" err="1"/>
              <a:t>ssh</a:t>
            </a:r>
            <a:r>
              <a:rPr lang="en-US" sz="2000" dirty="0"/>
              <a:t>-server for remote access.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apt-get install </a:t>
            </a:r>
            <a:r>
              <a:rPr lang="en-US" sz="1800" dirty="0" err="1">
                <a:latin typeface="Courier New" pitchFamily="49"/>
              </a:rPr>
              <a:t>openssh</a:t>
            </a:r>
            <a:r>
              <a:rPr lang="en-US" sz="1800" dirty="0">
                <a:latin typeface="Courier New" pitchFamily="49"/>
              </a:rPr>
              <a:t>-server</a:t>
            </a:r>
          </a:p>
          <a:p>
            <a:pPr lvl="0"/>
            <a:r>
              <a:rPr lang="en-US" sz="2000" dirty="0"/>
              <a:t>Install updates and reboot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apt-get update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apt-get upgrade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apt-get install </a:t>
            </a:r>
            <a:r>
              <a:rPr lang="en-US" sz="1800" dirty="0" err="1">
                <a:latin typeface="Courier New" pitchFamily="49"/>
              </a:rPr>
              <a:t>linux</a:t>
            </a:r>
            <a:r>
              <a:rPr lang="en-US" sz="1800" dirty="0">
                <a:latin typeface="Courier New" pitchFamily="49"/>
              </a:rPr>
              <a:t>-headers-server </a:t>
            </a:r>
            <a:r>
              <a:rPr lang="en-US" sz="1800" dirty="0" err="1">
                <a:latin typeface="Courier New" pitchFamily="49"/>
              </a:rPr>
              <a:t>linux</a:t>
            </a:r>
            <a:r>
              <a:rPr lang="en-US" sz="1800" dirty="0">
                <a:latin typeface="Courier New" pitchFamily="49"/>
              </a:rPr>
              <a:t>-image-server </a:t>
            </a:r>
            <a:r>
              <a:rPr lang="en-US" sz="1800" dirty="0" err="1">
                <a:latin typeface="Courier New" pitchFamily="49"/>
              </a:rPr>
              <a:t>linux</a:t>
            </a:r>
            <a:r>
              <a:rPr lang="en-US" sz="1800" dirty="0">
                <a:latin typeface="Courier New" pitchFamily="49"/>
              </a:rPr>
              <a:t>-server</a:t>
            </a:r>
          </a:p>
          <a:p>
            <a:pPr lvl="1" rtl="0" hangingPunct="0"/>
            <a:r>
              <a:rPr lang="en-US" sz="1800" dirty="0" err="1">
                <a:latin typeface="Courier New" pitchFamily="49"/>
              </a:rPr>
              <a:t>sudo</a:t>
            </a:r>
            <a:r>
              <a:rPr lang="en-US" sz="1800" dirty="0">
                <a:latin typeface="Courier New" pitchFamily="49"/>
              </a:rPr>
              <a:t> reboot</a:t>
            </a:r>
          </a:p>
          <a:p>
            <a:pPr lvl="0"/>
            <a:r>
              <a:rPr lang="en-US" sz="2000" dirty="0"/>
              <a:t>You can now log-in to the server remotely using an SSH client such as </a:t>
            </a:r>
            <a:r>
              <a:rPr lang="en-US" sz="2000" dirty="0" err="1"/>
              <a:t>PuTTY</a:t>
            </a:r>
            <a:r>
              <a:rPr lang="en-US" sz="2000" dirty="0"/>
              <a:t> or the Mac command 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6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Server to Domain:</a:t>
            </a:r>
            <a:br>
              <a:rPr lang="en-US" dirty="0" smtClean="0"/>
            </a:br>
            <a:r>
              <a:rPr lang="en-US" sz="4000" dirty="0" smtClean="0"/>
              <a:t>Install NTP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341437"/>
            <a:ext cx="9072563" cy="6019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Kerberos requires time to be kept in sync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ntp</a:t>
            </a:r>
            <a:r>
              <a:rPr lang="en-US" dirty="0" smtClean="0"/>
              <a:t> to keep time in sync with Domain Controller</a:t>
            </a:r>
          </a:p>
          <a:p>
            <a:pPr lvl="1"/>
            <a:r>
              <a:rPr lang="en-US" dirty="0" smtClean="0"/>
              <a:t>Make sure the PDC can serve time to this computer.</a:t>
            </a:r>
          </a:p>
          <a:p>
            <a:pPr lvl="2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ntpdate</a:t>
            </a:r>
            <a:r>
              <a:rPr lang="en-US" dirty="0" smtClean="0"/>
              <a:t> server01.testdomain.scottgrizzard.com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apt-get install </a:t>
            </a:r>
            <a:r>
              <a:rPr lang="en-US" dirty="0" err="1" smtClean="0"/>
              <a:t>ntp</a:t>
            </a:r>
            <a:endParaRPr lang="en-US" dirty="0" smtClean="0"/>
          </a:p>
          <a:p>
            <a:pPr lvl="2"/>
            <a:r>
              <a:rPr lang="en-US" dirty="0" smtClean="0"/>
              <a:t>Change the /etc/</a:t>
            </a:r>
            <a:r>
              <a:rPr lang="en-US" dirty="0" err="1" smtClean="0"/>
              <a:t>ntp.conf</a:t>
            </a:r>
            <a:r>
              <a:rPr lang="en-US" dirty="0" smtClean="0"/>
              <a:t> file, changing server ntp.ubuntu.com to server01.testdomain.scottgrizzard.com (</a:t>
            </a:r>
            <a:r>
              <a:rPr lang="en-US" dirty="0" err="1" smtClean="0"/>
              <a:t>sudo</a:t>
            </a:r>
            <a:r>
              <a:rPr lang="en-US" dirty="0" smtClean="0"/>
              <a:t> vi /etc/</a:t>
            </a:r>
            <a:r>
              <a:rPr lang="en-US" dirty="0" err="1" smtClean="0"/>
              <a:t>ntp.conf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Commit </a:t>
            </a:r>
            <a:r>
              <a:rPr lang="en-US" dirty="0" err="1" smtClean="0"/>
              <a:t>config</a:t>
            </a:r>
            <a:r>
              <a:rPr lang="en-US" dirty="0" smtClean="0"/>
              <a:t> change to server with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etckeeper</a:t>
            </a:r>
            <a:r>
              <a:rPr lang="en-US" dirty="0" smtClean="0"/>
              <a:t> commit –m “changed </a:t>
            </a:r>
            <a:r>
              <a:rPr lang="en-US" dirty="0" err="1" smtClean="0"/>
              <a:t>ntp</a:t>
            </a:r>
            <a:r>
              <a:rPr lang="en-US" dirty="0" smtClean="0"/>
              <a:t> server”</a:t>
            </a:r>
          </a:p>
          <a:p>
            <a:pPr lvl="1"/>
            <a:r>
              <a:rPr lang="en-US" dirty="0" smtClean="0"/>
              <a:t>Restart the </a:t>
            </a:r>
            <a:r>
              <a:rPr lang="en-US" dirty="0" err="1" smtClean="0"/>
              <a:t>ntp</a:t>
            </a:r>
            <a:r>
              <a:rPr lang="en-US" dirty="0" smtClean="0"/>
              <a:t> server</a:t>
            </a:r>
          </a:p>
          <a:p>
            <a:pPr lvl="2"/>
            <a:r>
              <a:rPr lang="en-US" dirty="0" err="1" smtClean="0"/>
              <a:t>sudo</a:t>
            </a:r>
            <a:r>
              <a:rPr lang="en-US" dirty="0" smtClean="0"/>
              <a:t> /etc/</a:t>
            </a:r>
            <a:r>
              <a:rPr lang="en-US" dirty="0" err="1" smtClean="0"/>
              <a:t>init.d</a:t>
            </a:r>
            <a:r>
              <a:rPr lang="en-US" dirty="0" smtClean="0"/>
              <a:t>/</a:t>
            </a:r>
            <a:r>
              <a:rPr lang="en-US" dirty="0" err="1" smtClean="0"/>
              <a:t>ntp</a:t>
            </a:r>
            <a:r>
              <a:rPr lang="en-US" dirty="0" smtClean="0"/>
              <a:t> restart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8429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is Kerberos?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265238"/>
            <a:ext cx="9072563" cy="6019800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r>
              <a:rPr lang="en-US" sz="2800" dirty="0" smtClean="0"/>
              <a:t>The Kerberos Protocol forms the foundation of Active Directory Authentication</a:t>
            </a:r>
          </a:p>
          <a:p>
            <a:r>
              <a:rPr lang="en-US" sz="2800" dirty="0" smtClean="0"/>
              <a:t>Allows Single Sign On (SSO) for domain members, allowing them to only enter their password once (when they log-in), giving the user credentials for all </a:t>
            </a:r>
            <a:r>
              <a:rPr lang="en-US" sz="2800" dirty="0" err="1" smtClean="0"/>
              <a:t>Kerberosized</a:t>
            </a:r>
            <a:r>
              <a:rPr lang="en-US" sz="2800" dirty="0" smtClean="0"/>
              <a:t> services on the network.</a:t>
            </a:r>
          </a:p>
          <a:p>
            <a:r>
              <a:rPr lang="en-US" sz="2800" dirty="0" smtClean="0"/>
              <a:t>Very Secure, and prevents users from needing to store passwords.</a:t>
            </a:r>
          </a:p>
          <a:p>
            <a:r>
              <a:rPr lang="en-US" sz="2800" dirty="0" smtClean="0"/>
              <a:t>Implementations include MIT Kerberos (the original), </a:t>
            </a:r>
            <a:r>
              <a:rPr lang="en-US" sz="2800" dirty="0" err="1" smtClean="0"/>
              <a:t>Heimdal</a:t>
            </a:r>
            <a:r>
              <a:rPr lang="en-US" sz="2800" dirty="0" smtClean="0"/>
              <a:t>, and Active Directory.</a:t>
            </a:r>
          </a:p>
          <a:p>
            <a:r>
              <a:rPr lang="en-US" sz="2800" dirty="0" smtClean="0"/>
              <a:t>MIT and </a:t>
            </a:r>
            <a:r>
              <a:rPr lang="en-US" sz="2800" dirty="0" err="1" smtClean="0"/>
              <a:t>Heimdal</a:t>
            </a:r>
            <a:r>
              <a:rPr lang="en-US" sz="2800" dirty="0" smtClean="0"/>
              <a:t> Clients can use a Windows KDC (but the inverse is not true).</a:t>
            </a:r>
          </a:p>
          <a:p>
            <a:r>
              <a:rPr lang="en-US" sz="2800" dirty="0" smtClean="0"/>
              <a:t>Kerberos REQUIRES Time on the servers to Be in Sync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Server to Domain:</a:t>
            </a:r>
            <a:br>
              <a:rPr lang="en-US" dirty="0" smtClean="0"/>
            </a:br>
            <a:r>
              <a:rPr lang="en-US" sz="4000" dirty="0" smtClean="0"/>
              <a:t>Install and Configure 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Kerberos Clients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apt-get install krb5-config krb5-clients krb5-doc krb5-user</a:t>
            </a:r>
          </a:p>
          <a:p>
            <a:pPr lvl="1"/>
            <a:r>
              <a:rPr lang="en-US" dirty="0" smtClean="0"/>
              <a:t> if everything is set up properly, running </a:t>
            </a:r>
            <a:r>
              <a:rPr lang="en-US" dirty="0" err="1" smtClean="0"/>
              <a:t>kinit</a:t>
            </a:r>
            <a:r>
              <a:rPr lang="en-US" dirty="0" smtClean="0"/>
              <a:t> </a:t>
            </a:r>
            <a:r>
              <a:rPr lang="en-US" dirty="0" err="1" smtClean="0"/>
              <a:t>Adminstrator</a:t>
            </a:r>
            <a:r>
              <a:rPr lang="en-US" dirty="0" smtClean="0"/>
              <a:t> should prompt you for your password.</a:t>
            </a:r>
          </a:p>
          <a:p>
            <a:r>
              <a:rPr lang="en-US" dirty="0" smtClean="0"/>
              <a:t>(Optional) Configure server to not need DNS for Kerberos</a:t>
            </a:r>
          </a:p>
          <a:p>
            <a:pPr lvl="1"/>
            <a:r>
              <a:rPr lang="en-US" dirty="0" smtClean="0"/>
              <a:t>To keep the server from polling DNS for every login, put the information into /etc/krb5.conf and /etc/hosts as pointed out on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ubuntuforums.org/showthread.php?t=280702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Server to Domain</a:t>
            </a:r>
            <a:br>
              <a:rPr lang="en-US" dirty="0" smtClean="0"/>
            </a:br>
            <a:r>
              <a:rPr lang="en-US" sz="4000" dirty="0" smtClean="0"/>
              <a:t>Install and Configure </a:t>
            </a:r>
            <a:r>
              <a:rPr lang="en-US" sz="4000" dirty="0" err="1" smtClean="0"/>
              <a:t>Winbind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Sudo</a:t>
            </a:r>
            <a:r>
              <a:rPr lang="en-US" dirty="0" smtClean="0"/>
              <a:t> apt-get install </a:t>
            </a:r>
            <a:r>
              <a:rPr lang="en-US" dirty="0" err="1" smtClean="0"/>
              <a:t>winbind</a:t>
            </a:r>
            <a:endParaRPr lang="en-US" dirty="0" smtClean="0"/>
          </a:p>
          <a:p>
            <a:r>
              <a:rPr lang="en-US" dirty="0" err="1" smtClean="0"/>
              <a:t>Sudo</a:t>
            </a:r>
            <a:r>
              <a:rPr lang="en-US" dirty="0" smtClean="0"/>
              <a:t> vim /etc/samba/</a:t>
            </a:r>
            <a:r>
              <a:rPr lang="en-US" dirty="0" err="1" smtClean="0"/>
              <a:t>smb.conf</a:t>
            </a:r>
            <a:endParaRPr lang="en-US" dirty="0" smtClean="0"/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global]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workgroup = TESTDOMAIN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server string = %h server (Samba,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Ubuntu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netbios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name 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svndemo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realm = TESTDOMAIN.SCOTTGRIZZARD.COM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security = ADS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password server =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server01.testdomain.scottgrizzard.com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kerberos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method = system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keytab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Join the Domain!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net  ads join –U Administrator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Enter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Administrator’s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password: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Using short domain name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TESTDOMAIN</a:t>
            </a:r>
          </a:p>
          <a:p>
            <a:pPr lvl="1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Joined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‘SVNDEMO’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to realm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‘testdomain.scottgrizzard.com’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Apache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493838"/>
            <a:ext cx="9072563" cy="54610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sudo</a:t>
            </a:r>
            <a:r>
              <a:rPr lang="en-US" dirty="0" smtClean="0"/>
              <a:t> apt-get install apache2.2-bin apache2.2-common apache2-utils </a:t>
            </a:r>
            <a:r>
              <a:rPr lang="en-US" dirty="0" err="1" smtClean="0"/>
              <a:t>ssl</a:t>
            </a:r>
            <a:r>
              <a:rPr lang="en-US" dirty="0" smtClean="0"/>
              <a:t>-cert apache2-mpm-prefork</a:t>
            </a:r>
          </a:p>
          <a:p>
            <a:r>
              <a:rPr lang="en-US" dirty="0" smtClean="0"/>
              <a:t>Try it in a web browser!</a:t>
            </a:r>
          </a:p>
          <a:p>
            <a:r>
              <a:rPr lang="en-US" dirty="0" smtClean="0"/>
              <a:t>Configure </a:t>
            </a:r>
            <a:r>
              <a:rPr lang="en-US" dirty="0" err="1" smtClean="0"/>
              <a:t>ssl</a:t>
            </a:r>
            <a:endParaRPr lang="en-US" dirty="0" smtClean="0"/>
          </a:p>
          <a:p>
            <a:pPr lvl="1"/>
            <a:r>
              <a:rPr lang="en-US" dirty="0" smtClean="0"/>
              <a:t>Consult </a:t>
            </a:r>
            <a:r>
              <a:rPr lang="en-US" dirty="0" err="1" smtClean="0"/>
              <a:t>openssl</a:t>
            </a:r>
            <a:r>
              <a:rPr lang="en-US" dirty="0" smtClean="0"/>
              <a:t> documentation to create CSR if you want to use a third-party certificate, or sign one using Active Directory</a:t>
            </a:r>
          </a:p>
          <a:p>
            <a:pPr lvl="1"/>
            <a:r>
              <a:rPr lang="en-US" dirty="0" smtClean="0"/>
              <a:t>If you are fine with the default, self-signed, </a:t>
            </a:r>
            <a:r>
              <a:rPr lang="en-US" dirty="0" err="1" smtClean="0"/>
              <a:t>ssl</a:t>
            </a:r>
            <a:r>
              <a:rPr lang="en-US" dirty="0" smtClean="0"/>
              <a:t> certificate, </a:t>
            </a:r>
            <a:r>
              <a:rPr lang="en-US" dirty="0" err="1" smtClean="0"/>
              <a:t>sudo</a:t>
            </a:r>
            <a:r>
              <a:rPr lang="en-US" dirty="0" smtClean="0"/>
              <a:t> a2enmod </a:t>
            </a:r>
            <a:r>
              <a:rPr lang="en-US" dirty="0" err="1" smtClean="0"/>
              <a:t>ssl</a:t>
            </a:r>
            <a:endParaRPr lang="en-US" dirty="0" smtClean="0"/>
          </a:p>
          <a:p>
            <a:pPr lvl="1"/>
            <a:r>
              <a:rPr lang="en-US" dirty="0" smtClean="0"/>
              <a:t>Enable the default-</a:t>
            </a:r>
            <a:r>
              <a:rPr lang="en-US" dirty="0" err="1" smtClean="0"/>
              <a:t>ssl</a:t>
            </a:r>
            <a:r>
              <a:rPr lang="en-US" dirty="0" smtClean="0"/>
              <a:t> site</a:t>
            </a:r>
          </a:p>
          <a:p>
            <a:pPr lvl="2"/>
            <a:r>
              <a:rPr lang="en-US" dirty="0" err="1" smtClean="0"/>
              <a:t>sudo</a:t>
            </a:r>
            <a:r>
              <a:rPr lang="en-US" dirty="0" smtClean="0"/>
              <a:t> a2ensite default-</a:t>
            </a:r>
            <a:r>
              <a:rPr lang="en-US" dirty="0" err="1" smtClean="0"/>
              <a:t>ssl</a:t>
            </a:r>
            <a:endParaRPr lang="en-US" dirty="0" smtClean="0"/>
          </a:p>
          <a:p>
            <a:pPr lvl="1"/>
            <a:r>
              <a:rPr lang="en-US" dirty="0" smtClean="0"/>
              <a:t>Restart Apache</a:t>
            </a:r>
          </a:p>
          <a:p>
            <a:pPr lvl="2"/>
            <a:r>
              <a:rPr lang="en-US" dirty="0" err="1" smtClean="0"/>
              <a:t>sudo</a:t>
            </a:r>
            <a:r>
              <a:rPr lang="en-US" dirty="0" smtClean="0"/>
              <a:t> /etc/</a:t>
            </a:r>
            <a:r>
              <a:rPr lang="en-US" dirty="0" err="1" smtClean="0"/>
              <a:t>init.d</a:t>
            </a:r>
            <a:r>
              <a:rPr lang="en-US" dirty="0" smtClean="0"/>
              <a:t>/apache2 restart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Use mod-rewrite to redirect all requests to https://, and disable directory access to port 80.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mod_auth_kerb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sudo</a:t>
            </a:r>
            <a:r>
              <a:rPr lang="en-US" dirty="0" smtClean="0"/>
              <a:t> apt-get install libapache2-mod-auth-kerb</a:t>
            </a:r>
          </a:p>
          <a:p>
            <a:r>
              <a:rPr lang="en-US" dirty="0" smtClean="0"/>
              <a:t>Create a service principle for Apache in AD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net ads </a:t>
            </a:r>
            <a:r>
              <a:rPr lang="en-US" dirty="0" err="1" smtClean="0"/>
              <a:t>keytab</a:t>
            </a:r>
            <a:r>
              <a:rPr lang="en-US" dirty="0" smtClean="0"/>
              <a:t> add HTTP –U Administrator</a:t>
            </a:r>
          </a:p>
          <a:p>
            <a:r>
              <a:rPr lang="en-US" dirty="0" smtClean="0"/>
              <a:t>Test with </a:t>
            </a:r>
            <a:r>
              <a:rPr lang="en-US" dirty="0" err="1" smtClean="0"/>
              <a:t>ktutil</a:t>
            </a:r>
            <a:r>
              <a:rPr lang="en-US" dirty="0" smtClean="0"/>
              <a:t> as shown on </a:t>
            </a:r>
            <a:r>
              <a:rPr lang="en-US" dirty="0" smtClean="0">
                <a:hlinkClick r:id="rId2"/>
              </a:rPr>
              <a:t>http://michele.pupazzo.org/diary/?</a:t>
            </a:r>
            <a:r>
              <a:rPr lang="en-US" dirty="0" smtClean="0">
                <a:hlinkClick r:id="rId2"/>
              </a:rPr>
              <a:t>p=460</a:t>
            </a:r>
            <a:endParaRPr lang="en-US" dirty="0" smtClean="0"/>
          </a:p>
          <a:p>
            <a:r>
              <a:rPr lang="en-US" dirty="0" smtClean="0"/>
              <a:t>Allow Apache2 to access the </a:t>
            </a:r>
            <a:r>
              <a:rPr lang="en-US" dirty="0" err="1" smtClean="0"/>
              <a:t>keytab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chmod</a:t>
            </a:r>
            <a:r>
              <a:rPr lang="en-US" dirty="0" smtClean="0"/>
              <a:t> 740 /etc/krb5.keytab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chown</a:t>
            </a:r>
            <a:r>
              <a:rPr lang="en-US" dirty="0" smtClean="0"/>
              <a:t> :www-data /etc/krb5.keytab</a:t>
            </a:r>
          </a:p>
          <a:p>
            <a:r>
              <a:rPr lang="en-US" dirty="0" smtClean="0"/>
              <a:t>Lock down /etc/apache2/sites-available/default-</a:t>
            </a:r>
            <a:r>
              <a:rPr lang="en-US" dirty="0" err="1" smtClean="0"/>
              <a:t>ssl</a:t>
            </a:r>
            <a:r>
              <a:rPr lang="en-US" dirty="0" smtClean="0"/>
              <a:t> with a global &lt;Location&gt; directive at the end: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Goals</a:t>
            </a:r>
          </a:p>
        </p:txBody>
      </p:sp>
      <p:pic>
        <p:nvPicPr>
          <p:cNvPr id="2050" name="Picture 2" descr="C:\Users\sgrizzard\Documents\LAST theoretical netork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2" y="579437"/>
            <a:ext cx="5238750" cy="681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Configure </a:t>
            </a:r>
            <a:r>
              <a:rPr lang="en-US" dirty="0" err="1" smtClean="0"/>
              <a:t>mod_auth_kerb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&lt;Location </a:t>
            </a:r>
            <a:r>
              <a:rPr lang="en-US" sz="2000" dirty="0" smtClean="0"/>
              <a:t>/&gt;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AuthType</a:t>
            </a:r>
            <a:r>
              <a:rPr lang="en-US" sz="2000" dirty="0" smtClean="0"/>
              <a:t> Kerberos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AuthName</a:t>
            </a:r>
            <a:r>
              <a:rPr lang="en-US" sz="2000" dirty="0" smtClean="0"/>
              <a:t> SVN Server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KrbMethodNegotiate</a:t>
            </a:r>
            <a:r>
              <a:rPr lang="en-US" sz="2000" dirty="0" smtClean="0"/>
              <a:t> On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KrbMethodK5Passwd On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KrbAuthRealms</a:t>
            </a:r>
            <a:r>
              <a:rPr lang="en-US" sz="2000" dirty="0" smtClean="0"/>
              <a:t> TESTDOMAIN.SCOTTGRIZZARD.COM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Krb5KeyTab </a:t>
            </a:r>
            <a:r>
              <a:rPr lang="en-US" sz="2000" dirty="0" smtClean="0"/>
              <a:t>/</a:t>
            </a:r>
            <a:r>
              <a:rPr lang="en-US" sz="2000" dirty="0" smtClean="0"/>
              <a:t>etc/krb5.keytab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Krb5AuthToLocal On</a:t>
            </a:r>
          </a:p>
          <a:p>
            <a:pPr>
              <a:buNone/>
            </a:pPr>
            <a:r>
              <a:rPr lang="en-US" sz="2000" dirty="0" smtClean="0"/>
              <a:t>	 require valid-user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&lt;/</a:t>
            </a:r>
            <a:r>
              <a:rPr lang="en-US" sz="2000" dirty="0" smtClean="0"/>
              <a:t>Location</a:t>
            </a:r>
            <a:r>
              <a:rPr lang="en-US" sz="2000" dirty="0" smtClean="0"/>
              <a:t>&gt;</a:t>
            </a:r>
          </a:p>
          <a:p>
            <a:r>
              <a:rPr lang="en-US" sz="3200" dirty="0" smtClean="0"/>
              <a:t>Test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Subversion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Directories…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mkdir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/subversion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chown</a:t>
            </a:r>
            <a:r>
              <a:rPr lang="en-US" dirty="0" smtClean="0"/>
              <a:t> www-</a:t>
            </a:r>
            <a:r>
              <a:rPr lang="en-US" dirty="0" err="1" smtClean="0"/>
              <a:t>data:www</a:t>
            </a:r>
            <a:r>
              <a:rPr lang="en-US" dirty="0" smtClean="0"/>
              <a:t>-data /</a:t>
            </a:r>
            <a:r>
              <a:rPr lang="en-US" dirty="0" err="1" smtClean="0"/>
              <a:t>var</a:t>
            </a:r>
            <a:r>
              <a:rPr lang="en-US" dirty="0" smtClean="0"/>
              <a:t>/subversion</a:t>
            </a:r>
          </a:p>
          <a:p>
            <a:r>
              <a:rPr lang="en-US" dirty="0" smtClean="0"/>
              <a:t>Install subversion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apt-get install subversion libapache2-svn</a:t>
            </a:r>
          </a:p>
          <a:p>
            <a:r>
              <a:rPr lang="en-US" dirty="0" smtClean="0"/>
              <a:t>Create the first repository</a:t>
            </a:r>
          </a:p>
          <a:p>
            <a:pPr lvl="1"/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svnadmin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create 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/subversion/demo</a:t>
            </a:r>
          </a:p>
          <a:p>
            <a:pPr lvl="1"/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udo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chown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www-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data:www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-data 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/subversion/demo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–R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Configure Apache to Host 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/etc/apache2/sites-available/default-</a:t>
            </a:r>
            <a:r>
              <a:rPr lang="en-US" dirty="0" err="1" smtClean="0"/>
              <a:t>ssl</a:t>
            </a:r>
            <a:endParaRPr lang="en-US" dirty="0" smtClean="0"/>
          </a:p>
          <a:p>
            <a:pPr lvl="1">
              <a:buNone/>
            </a:pPr>
            <a:r>
              <a:rPr lang="en-US" sz="3600" dirty="0" smtClean="0"/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&lt;Location 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DAV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SVNParentPath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/subversion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SVNAutoversioning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on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#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ModMimeUsePathInfo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on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SVNPathAuthz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off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SVNListParentPath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on</a:t>
            </a:r>
            <a:endParaRPr lang="en-US" sz="3600" dirty="0" smtClean="0"/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&lt;/Location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3600" dirty="0" smtClean="0"/>
          </a:p>
          <a:p>
            <a:r>
              <a:rPr lang="en-US" dirty="0" smtClean="0"/>
              <a:t>Restart Apache and Check It Out!</a:t>
            </a:r>
          </a:p>
          <a:p>
            <a:pPr lvl="1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Sudo</a:t>
            </a:r>
            <a:r>
              <a:rPr lang="en-US" dirty="0" smtClean="0"/>
              <a:t> apt-get install </a:t>
            </a:r>
            <a:r>
              <a:rPr lang="en-US" dirty="0" err="1" smtClean="0"/>
              <a:t>trac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 err="1" smtClean="0"/>
              <a:t>Trac</a:t>
            </a:r>
            <a:r>
              <a:rPr lang="en-US" dirty="0" smtClean="0"/>
              <a:t> Directories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mkdir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trac</a:t>
            </a:r>
            <a:endParaRPr lang="en-US" dirty="0" smtClean="0"/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chown</a:t>
            </a:r>
            <a:r>
              <a:rPr lang="en-US" dirty="0" smtClean="0"/>
              <a:t> www-</a:t>
            </a:r>
            <a:r>
              <a:rPr lang="en-US" dirty="0" err="1" smtClean="0"/>
              <a:t>data:www</a:t>
            </a:r>
            <a:r>
              <a:rPr lang="en-US" dirty="0" smtClean="0"/>
              <a:t>-data /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trac</a:t>
            </a:r>
            <a:endParaRPr lang="en-US" dirty="0" smtClean="0"/>
          </a:p>
          <a:p>
            <a:r>
              <a:rPr lang="en-US" dirty="0" smtClean="0"/>
              <a:t>Configure Apache (default-</a:t>
            </a:r>
            <a:r>
              <a:rPr lang="en-US" dirty="0" err="1" smtClean="0"/>
              <a:t>ssl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Location /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SetHandler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mod_python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PythonInterpreter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main_interpreter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PythonHandler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trac.web.modpython_frontend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PythonOption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TracEnvParentDir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PythonOption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TracUriRoot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trac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PythonOption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PYTHON_EGG_CACHE /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tmp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Location&gt;</a:t>
            </a:r>
            <a:endParaRPr lang="en-US" sz="19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Restart Apache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Trac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</a:t>
            </a:r>
            <a:r>
              <a:rPr lang="en-US" dirty="0" err="1" smtClean="0"/>
              <a:t>udo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trac</a:t>
            </a:r>
            <a:r>
              <a:rPr lang="en-US" dirty="0" smtClean="0"/>
              <a:t>/demo </a:t>
            </a:r>
            <a:r>
              <a:rPr lang="en-US" dirty="0" err="1" smtClean="0"/>
              <a:t>initenv</a:t>
            </a:r>
            <a:r>
              <a:rPr lang="en-US" dirty="0" smtClean="0"/>
              <a:t> demo</a:t>
            </a:r>
          </a:p>
          <a:p>
            <a:pPr lvl="1"/>
            <a:r>
              <a:rPr lang="en-US" dirty="0" smtClean="0"/>
              <a:t>On the interactive menu, name the project “demo”, accept the default database and Repository Type, and use /</a:t>
            </a:r>
            <a:r>
              <a:rPr lang="en-US" dirty="0" err="1" smtClean="0"/>
              <a:t>var</a:t>
            </a:r>
            <a:r>
              <a:rPr lang="en-US" dirty="0" smtClean="0"/>
              <a:t>/subversion/demo as your repository path</a:t>
            </a:r>
          </a:p>
          <a:p>
            <a:r>
              <a:rPr lang="en-US" dirty="0" smtClean="0"/>
              <a:t>Give your user admin </a:t>
            </a:r>
            <a:r>
              <a:rPr lang="en-US" dirty="0" err="1" smtClean="0"/>
              <a:t>privs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trac</a:t>
            </a:r>
            <a:r>
              <a:rPr lang="en-US" dirty="0" smtClean="0"/>
              <a:t>-admin /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trac</a:t>
            </a:r>
            <a:r>
              <a:rPr lang="en-US" dirty="0" smtClean="0"/>
              <a:t>/demo permission add </a:t>
            </a:r>
            <a:r>
              <a:rPr lang="en-US" dirty="0" err="1" smtClean="0"/>
              <a:t>sgrizzard</a:t>
            </a:r>
            <a:r>
              <a:rPr lang="en-US" dirty="0" smtClean="0"/>
              <a:t> </a:t>
            </a:r>
            <a:r>
              <a:rPr lang="en-US" dirty="0" err="1" smtClean="0"/>
              <a:t>trac</a:t>
            </a:r>
            <a:r>
              <a:rPr lang="en-US" dirty="0" smtClean="0"/>
              <a:t>-admin</a:t>
            </a:r>
            <a:endParaRPr lang="en-US" dirty="0" smtClean="0"/>
          </a:p>
          <a:p>
            <a:r>
              <a:rPr lang="en-US" dirty="0" smtClean="0"/>
              <a:t>Change ownership to www-data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chown</a:t>
            </a:r>
            <a:r>
              <a:rPr lang="en-US" dirty="0" smtClean="0"/>
              <a:t> www-</a:t>
            </a:r>
            <a:r>
              <a:rPr lang="en-US" dirty="0" err="1" smtClean="0"/>
              <a:t>data:www</a:t>
            </a:r>
            <a:r>
              <a:rPr lang="en-US" dirty="0" smtClean="0"/>
              <a:t>-data /</a:t>
            </a:r>
            <a:r>
              <a:rPr lang="en-US" dirty="0" err="1" smtClean="0"/>
              <a:t>var</a:t>
            </a:r>
            <a:r>
              <a:rPr lang="en-US" dirty="0" smtClean="0"/>
              <a:t>/</a:t>
            </a:r>
            <a:r>
              <a:rPr lang="en-US" dirty="0" err="1" smtClean="0"/>
              <a:t>trac</a:t>
            </a:r>
            <a:r>
              <a:rPr lang="en-US" dirty="0" smtClean="0"/>
              <a:t> -R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00613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/>
              <a:t>Easy to Setup and Administer</a:t>
            </a:r>
          </a:p>
          <a:p>
            <a:pPr lvl="0"/>
            <a:r>
              <a:rPr lang="en-US"/>
              <a:t>Easy to Integrate into Network</a:t>
            </a:r>
          </a:p>
          <a:p>
            <a:pPr lvl="0"/>
            <a:r>
              <a:rPr lang="en-US"/>
              <a:t>Client-Server</a:t>
            </a:r>
          </a:p>
          <a:p>
            <a:pPr lvl="0"/>
            <a:r>
              <a:rPr lang="en-US"/>
              <a:t>Graphical Clients</a:t>
            </a:r>
          </a:p>
          <a:p>
            <a:pPr lvl="0"/>
            <a:r>
              <a:rPr lang="en-US"/>
              <a:t>IDE Integration</a:t>
            </a:r>
          </a:p>
          <a:p>
            <a:pPr lvl="0"/>
            <a:r>
              <a:rPr lang="en-US"/>
              <a:t>Many group-oriented features not found in other VCS's</a:t>
            </a:r>
          </a:p>
          <a:p>
            <a:pPr lvl="0"/>
            <a:r>
              <a:rPr lang="en-US"/>
              <a:t>Widely 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 Over &lt;X&gt;</a:t>
            </a:r>
            <a:br>
              <a:rPr lang="en-US"/>
            </a:br>
            <a:r>
              <a:rPr lang="en-US" sz="3200"/>
              <a:t>Easy to Setup/Administer and Integrate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354638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/>
              <a:t>Subversion Uses Apache</a:t>
            </a:r>
          </a:p>
          <a:p>
            <a:pPr lvl="1" rtl="0" hangingPunct="0"/>
            <a:r>
              <a:rPr lang="en-US"/>
              <a:t>Installation is Very Similar to standard LAMP Server</a:t>
            </a:r>
          </a:p>
          <a:p>
            <a:pPr lvl="1" rtl="0" hangingPunct="0"/>
            <a:r>
              <a:rPr lang="en-US"/>
              <a:t>Can use Any Apache Authentication Module</a:t>
            </a:r>
          </a:p>
          <a:p>
            <a:pPr lvl="2" rtl="0" hangingPunct="0"/>
            <a:r>
              <a:rPr lang="en-US"/>
              <a:t>Including Kerberos, NTLM, LDAP, and SQL</a:t>
            </a:r>
          </a:p>
          <a:p>
            <a:pPr lvl="1" rtl="0" hangingPunct="0"/>
            <a:r>
              <a:rPr lang="en-US"/>
              <a:t>Traffic wrapped in SSL</a:t>
            </a:r>
          </a:p>
          <a:p>
            <a:pPr lvl="2" rtl="0" hangingPunct="0"/>
            <a:r>
              <a:rPr lang="en-US"/>
              <a:t>No need for VPN</a:t>
            </a:r>
          </a:p>
          <a:p>
            <a:pPr lvl="0"/>
            <a:r>
              <a:rPr lang="en-US"/>
              <a:t>SVN and Trac in Debian/Ubuntu Repositories</a:t>
            </a:r>
          </a:p>
          <a:p>
            <a:pPr lvl="0"/>
            <a:r>
              <a:rPr lang="en-US"/>
              <a:t>Simple commands to back-up repositories</a:t>
            </a:r>
          </a:p>
          <a:p>
            <a:pPr lvl="1" rtl="0" hangingPunct="0"/>
            <a:r>
              <a:rPr lang="en-US"/>
              <a:t>Supporting both incremental and full backups</a:t>
            </a:r>
          </a:p>
          <a:p>
            <a:pPr lvl="1" rtl="0" hangingPunct="0"/>
            <a:r>
              <a:rPr lang="en-US"/>
              <a:t>Changes can even be emailed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 Over &lt;X&gt;</a:t>
            </a:r>
            <a:br>
              <a:rPr lang="en-US"/>
            </a:br>
            <a:r>
              <a:rPr lang="en-US" sz="3600"/>
              <a:t>Client-server vs Distributed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/>
              <a:t>Distributed version control, such as Bazaar, Git, and Mercurial, allow each user to maintain his own complete branch of the software.</a:t>
            </a:r>
          </a:p>
          <a:p>
            <a:pPr lvl="1" rtl="0" hangingPunct="0"/>
            <a:r>
              <a:rPr lang="en-US"/>
              <a:t>This is excellent for Open Source projects, promoting forking and independent development.</a:t>
            </a:r>
          </a:p>
          <a:p>
            <a:pPr lvl="1" rtl="0" hangingPunct="0"/>
            <a:r>
              <a:rPr lang="en-US"/>
              <a:t>Maintaining the various branches, and merging them, becomes an administrative nightmare for controlled projects.</a:t>
            </a:r>
          </a:p>
          <a:p>
            <a:pPr lvl="0"/>
            <a:r>
              <a:rPr lang="en-US"/>
              <a:t>Client-server version control, such as Subversion, is easier to use and manage.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 Over &lt;X&gt;:</a:t>
            </a:r>
            <a:br>
              <a:rPr lang="en-US"/>
            </a:br>
            <a:r>
              <a:rPr lang="en-US" sz="3600"/>
              <a:t>Graphical Clients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211763" cy="49911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/>
              <a:t>Excellent Graphical Clients for Big Three OS's</a:t>
            </a:r>
          </a:p>
          <a:p>
            <a:pPr lvl="1" rtl="0" hangingPunct="0"/>
            <a:r>
              <a:rPr lang="en-US"/>
              <a:t>TortoiseSVN for Windows</a:t>
            </a:r>
          </a:p>
          <a:p>
            <a:pPr lvl="1" rtl="0" hangingPunct="0"/>
            <a:r>
              <a:rPr lang="en-US"/>
              <a:t>SCPlugin on MacOS X</a:t>
            </a:r>
          </a:p>
          <a:p>
            <a:pPr lvl="1" rtl="0" hangingPunct="0"/>
            <a:r>
              <a:rPr lang="en-US"/>
              <a:t>RabbitVC on Gnome</a:t>
            </a:r>
          </a:p>
          <a:p>
            <a:pPr lvl="1" rtl="0" hangingPunct="0"/>
            <a:r>
              <a:rPr lang="en-US"/>
              <a:t>KDE-SVN for KDE 3 and 4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40000" t="19803" r="20000" b="6598"/>
          <a:stretch>
            <a:fillRect/>
          </a:stretch>
        </p:blipFill>
        <p:spPr>
          <a:xfrm>
            <a:off x="5806800" y="1828800"/>
            <a:ext cx="3985956" cy="48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3600" y="6858000"/>
            <a:ext cx="3821112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TortoiseSVN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on Windows XP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 Over &lt;X&gt;:</a:t>
            </a:r>
            <a:br>
              <a:rPr lang="en-US"/>
            </a:br>
            <a:r>
              <a:rPr lang="en-US" sz="3600"/>
              <a:t>IDE Integration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6126163" cy="5791200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dirty="0"/>
              <a:t>Subversion Integrates well with Popular IDE's</a:t>
            </a:r>
          </a:p>
          <a:p>
            <a:pPr lvl="1" rtl="0" hangingPunct="0"/>
            <a:r>
              <a:rPr lang="en-US" dirty="0"/>
              <a:t>Eclipse: The </a:t>
            </a:r>
            <a:r>
              <a:rPr lang="en-US" dirty="0" err="1"/>
              <a:t>Subclipse</a:t>
            </a:r>
            <a:r>
              <a:rPr lang="en-US" dirty="0"/>
              <a:t> </a:t>
            </a:r>
            <a:r>
              <a:rPr lang="en-US" dirty="0" err="1"/>
              <a:t>Plugin</a:t>
            </a:r>
            <a:r>
              <a:rPr lang="en-US" dirty="0"/>
              <a:t> &amp; Subversive </a:t>
            </a:r>
            <a:r>
              <a:rPr lang="en-US" dirty="0" err="1"/>
              <a:t>Plugin</a:t>
            </a:r>
            <a:endParaRPr lang="en-US" dirty="0"/>
          </a:p>
          <a:p>
            <a:pPr lvl="1" rtl="0" hangingPunct="0"/>
            <a:r>
              <a:rPr lang="en-US" dirty="0"/>
              <a:t>X-Code: Native Support</a:t>
            </a:r>
          </a:p>
          <a:p>
            <a:pPr lvl="1" rtl="0" hangingPunct="0"/>
            <a:r>
              <a:rPr lang="en-US" dirty="0"/>
              <a:t>Visual Studio: Open Source </a:t>
            </a:r>
            <a:r>
              <a:rPr lang="en-US" dirty="0" err="1"/>
              <a:t>AnkhSVN</a:t>
            </a:r>
            <a:r>
              <a:rPr lang="en-US" dirty="0"/>
              <a:t> </a:t>
            </a:r>
            <a:r>
              <a:rPr lang="en-US" dirty="0" err="1"/>
              <a:t>plugin</a:t>
            </a:r>
            <a:r>
              <a:rPr lang="en-US" dirty="0"/>
              <a:t>; Proprietary </a:t>
            </a:r>
            <a:r>
              <a:rPr lang="en-US" dirty="0" err="1"/>
              <a:t>VisualSVN</a:t>
            </a:r>
            <a:endParaRPr lang="en-US" dirty="0"/>
          </a:p>
          <a:p>
            <a:pPr lvl="1" rtl="0" hangingPunct="0"/>
            <a:r>
              <a:rPr lang="en-US" dirty="0"/>
              <a:t>Dreamweaver: Native Support in CS4 &amp; CS5</a:t>
            </a:r>
          </a:p>
          <a:p>
            <a:pPr lvl="1" rtl="0" hangingPunct="0"/>
            <a:r>
              <a:rPr lang="en-US" dirty="0" err="1"/>
              <a:t>Plugins</a:t>
            </a:r>
            <a:r>
              <a:rPr lang="en-US" dirty="0"/>
              <a:t> for Notepad++ and Vim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5068"/>
          <a:stretch>
            <a:fillRect/>
          </a:stretch>
        </p:blipFill>
        <p:spPr>
          <a:xfrm>
            <a:off x="6858000" y="1600200"/>
            <a:ext cx="2917080" cy="54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0" y="7086600"/>
            <a:ext cx="2906712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Subversive in Eclipse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6075"/>
            <a:ext cx="9072563" cy="11731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Subversion Over &lt;X&gt;:</a:t>
            </a:r>
            <a:br>
              <a:rPr lang="en-US"/>
            </a:br>
            <a:r>
              <a:rPr lang="en-US" sz="3600"/>
              <a:t>Workgroup Features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2663" y="1768475"/>
            <a:ext cx="9097962" cy="554672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z="2600"/>
              <a:t>File Locks</a:t>
            </a:r>
          </a:p>
          <a:p>
            <a:pPr lvl="0"/>
            <a:r>
              <a:rPr lang="en-US" sz="2600"/>
              <a:t>Fine-Grained Authorization</a:t>
            </a:r>
          </a:p>
          <a:p>
            <a:pPr lvl="1" rtl="0" hangingPunct="0"/>
            <a:r>
              <a:rPr lang="en-US" sz="2400"/>
              <a:t>Allows Public Access to Parts of Repository</a:t>
            </a:r>
          </a:p>
          <a:p>
            <a:pPr lvl="0"/>
            <a:r>
              <a:rPr lang="en-US" sz="2600"/>
              <a:t>Reports</a:t>
            </a:r>
          </a:p>
          <a:p>
            <a:pPr lvl="0"/>
            <a:r>
              <a:rPr lang="en-US" sz="2600"/>
              <a:t>Blame</a:t>
            </a:r>
          </a:p>
          <a:p>
            <a:pPr lvl="0"/>
            <a:r>
              <a:rPr lang="en-US" sz="2600"/>
              <a:t>Integrity</a:t>
            </a:r>
          </a:p>
          <a:p>
            <a:pPr lvl="1" rtl="0" hangingPunct="0"/>
            <a:r>
              <a:rPr lang="en-US" sz="2400"/>
              <a:t>Committers do not need write access to database files</a:t>
            </a:r>
          </a:p>
          <a:p>
            <a:pPr lvl="2" rtl="0" hangingPunct="0"/>
            <a:r>
              <a:rPr lang="en-US" sz="2000"/>
              <a:t>Users with Commit Permissions Cannot alter past Transactions</a:t>
            </a:r>
          </a:p>
          <a:p>
            <a:pPr lvl="2" rtl="0" hangingPunct="0"/>
            <a:r>
              <a:rPr lang="en-US" sz="2000"/>
              <a:t>Users with Commit Permissions Cannot delete the Database</a:t>
            </a:r>
          </a:p>
          <a:p>
            <a:pPr lvl="0"/>
            <a:r>
              <a:rPr lang="en-US" sz="2600"/>
              <a:t>Transparent Access over WebDav</a:t>
            </a:r>
          </a:p>
          <a:p>
            <a:pPr lvl="0"/>
            <a:r>
              <a:rPr lang="en-US" sz="2600"/>
              <a:t>Pre-Commit and Post-Commit Scripting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2" y="198437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Configure Domain Controller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5237"/>
            <a:ext cx="4583112" cy="6288087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en-US" sz="2400" dirty="0">
                <a:latin typeface="+mn-lt"/>
              </a:rPr>
              <a:t>Add DNS Entries</a:t>
            </a:r>
          </a:p>
          <a:p>
            <a:pPr lvl="1" rtl="0" hangingPunct="0"/>
            <a:r>
              <a:rPr lang="en-US" sz="2200" dirty="0">
                <a:latin typeface="+mn-lt"/>
              </a:rPr>
              <a:t>Add reverse zone for Orange if needed.</a:t>
            </a:r>
          </a:p>
          <a:p>
            <a:pPr lvl="1" rtl="0" hangingPunct="0"/>
            <a:r>
              <a:rPr lang="en-US" sz="2200" dirty="0">
                <a:latin typeface="+mn-lt"/>
              </a:rPr>
              <a:t>Add A record for new server</a:t>
            </a:r>
          </a:p>
          <a:p>
            <a:pPr lvl="1" rtl="0" hangingPunct="0"/>
            <a:r>
              <a:rPr lang="en-US" sz="2200" dirty="0">
                <a:latin typeface="+mn-lt"/>
              </a:rPr>
              <a:t>Add CNAME for intranet if different than A (Not Recommended)</a:t>
            </a:r>
          </a:p>
          <a:p>
            <a:pPr lvl="1" rtl="0" hangingPunct="0"/>
            <a:r>
              <a:rPr lang="en-US" sz="2200" dirty="0">
                <a:latin typeface="+mn-lt"/>
              </a:rPr>
              <a:t>(Optional) Add SRV records for HTTP, HTTPS, and SVN</a:t>
            </a:r>
          </a:p>
          <a:p>
            <a:pPr lvl="0"/>
            <a:r>
              <a:rPr lang="en-US" sz="2400" dirty="0">
                <a:latin typeface="+mn-lt"/>
              </a:rPr>
              <a:t>Create Group Policy, adding SVN server to local intranet zone, and create a bookmark in IE.</a:t>
            </a:r>
          </a:p>
          <a:p>
            <a:pPr lvl="0"/>
            <a:r>
              <a:rPr lang="en-US" sz="2400" dirty="0">
                <a:latin typeface="+mn-lt"/>
              </a:rPr>
              <a:t>and...that's it...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239" r="23704"/>
          <a:stretch>
            <a:fillRect/>
          </a:stretch>
        </p:blipFill>
        <p:spPr bwMode="auto">
          <a:xfrm>
            <a:off x="4735512" y="1265237"/>
            <a:ext cx="5011652" cy="60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821</TotalTime>
  <Words>1484</Words>
  <Application>Microsoft Office PowerPoint</Application>
  <PresentationFormat>On-screen Show (4:3)</PresentationFormat>
  <Paragraphs>243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L.A.S.T. (Linux Apache Subversion Trac) Version Control and Project Management for Workgroups</vt:lpstr>
      <vt:lpstr>Goals</vt:lpstr>
      <vt:lpstr>Why Subversion?</vt:lpstr>
      <vt:lpstr>Why Subversion Over &lt;X&gt; Easy to Setup/Administer and Integrate</vt:lpstr>
      <vt:lpstr>Why Subversion Over &lt;X&gt; Client-server vs Distributed</vt:lpstr>
      <vt:lpstr>Why Subversion Over &lt;X&gt;: Graphical Clients</vt:lpstr>
      <vt:lpstr>Why Subversion Over &lt;X&gt;: IDE Integration</vt:lpstr>
      <vt:lpstr>Why Subversion Over &lt;X&gt;: Workgroup Features</vt:lpstr>
      <vt:lpstr>Configure Domain Controller</vt:lpstr>
      <vt:lpstr>Configure the Firewall</vt:lpstr>
      <vt:lpstr>Why Ubuntu LTS?</vt:lpstr>
      <vt:lpstr>Install Ubuntu 10.04 LTS</vt:lpstr>
      <vt:lpstr>Configure Ubuntu System</vt:lpstr>
      <vt:lpstr>Add Server to Domain: Install NTP</vt:lpstr>
      <vt:lpstr>What is Kerberos?</vt:lpstr>
      <vt:lpstr>Add Server to Domain: Install and Configure Kerberos</vt:lpstr>
      <vt:lpstr>Add Server to Domain Install and Configure Winbind</vt:lpstr>
      <vt:lpstr>Install Apache</vt:lpstr>
      <vt:lpstr>Configure mod_auth_kerb</vt:lpstr>
      <vt:lpstr>Configure mod_auth_kerb (cont.)</vt:lpstr>
      <vt:lpstr>Install Subversion</vt:lpstr>
      <vt:lpstr>Configure Apache to Host SVN</vt:lpstr>
      <vt:lpstr>Installing Trac</vt:lpstr>
      <vt:lpstr>Create a Trac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L.A.S.T. (Linux Apache Subversion Trac) Version Control and Project Management for Workgroups</dc:title>
  <dc:creator>Scott Grizzard</dc:creator>
  <cp:lastModifiedBy>sgrizzard</cp:lastModifiedBy>
  <cp:revision>49</cp:revision>
  <dcterms:created xsi:type="dcterms:W3CDTF">2010-07-06T12:12:14Z</dcterms:created>
  <dcterms:modified xsi:type="dcterms:W3CDTF">2010-07-14T22:27:47Z</dcterms:modified>
</cp:coreProperties>
</file>